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356" r:id="rId1"/>
  </p:sldMasterIdLst>
  <p:notesMasterIdLst>
    <p:notesMasterId r:id="rId30"/>
  </p:notesMasterIdLst>
  <p:sldIdLst>
    <p:sldId id="256" r:id="rId2"/>
    <p:sldId id="320" r:id="rId3"/>
    <p:sldId id="294" r:id="rId4"/>
    <p:sldId id="305" r:id="rId5"/>
    <p:sldId id="345" r:id="rId6"/>
    <p:sldId id="346" r:id="rId7"/>
    <p:sldId id="329" r:id="rId8"/>
    <p:sldId id="337" r:id="rId9"/>
    <p:sldId id="338" r:id="rId10"/>
    <p:sldId id="331" r:id="rId11"/>
    <p:sldId id="330" r:id="rId12"/>
    <p:sldId id="336" r:id="rId13"/>
    <p:sldId id="351" r:id="rId14"/>
    <p:sldId id="341" r:id="rId15"/>
    <p:sldId id="325" r:id="rId16"/>
    <p:sldId id="349" r:id="rId17"/>
    <p:sldId id="350" r:id="rId18"/>
    <p:sldId id="348" r:id="rId19"/>
    <p:sldId id="271" r:id="rId20"/>
    <p:sldId id="261" r:id="rId21"/>
    <p:sldId id="279" r:id="rId22"/>
    <p:sldId id="260" r:id="rId23"/>
    <p:sldId id="313" r:id="rId24"/>
    <p:sldId id="322" r:id="rId25"/>
    <p:sldId id="323" r:id="rId26"/>
    <p:sldId id="326" r:id="rId27"/>
    <p:sldId id="321" r:id="rId28"/>
    <p:sldId id="339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24" autoAdjust="0"/>
    <p:restoredTop sz="84348" autoAdjust="0"/>
  </p:normalViewPr>
  <p:slideViewPr>
    <p:cSldViewPr>
      <p:cViewPr varScale="1">
        <p:scale>
          <a:sx n="77" d="100"/>
          <a:sy n="77" d="100"/>
        </p:scale>
        <p:origin x="-13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2490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CF3C4B-18C3-493E-8934-1E747A613637}" type="datetimeFigureOut">
              <a:rPr lang="en-US" smtClean="0"/>
              <a:pPr/>
              <a:t>4/23/2011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9B3DE1-2BE9-448D-A877-3149F77D5C6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1817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Propanoic_acid" TargetMode="External"/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B3DE1-2BE9-448D-A877-3149F77D5C6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3"/>
              </a:rPr>
              <a:t>http://en.wikipedia.org/wiki/Propanoic_acid</a:t>
            </a:r>
            <a:endParaRPr lang="en-US" dirty="0" smtClean="0"/>
          </a:p>
          <a:p>
            <a:r>
              <a:rPr lang="en-US" dirty="0" smtClean="0"/>
              <a:t>Ethylene</a:t>
            </a:r>
            <a:r>
              <a:rPr lang="en-US" baseline="0" dirty="0" smtClean="0"/>
              <a:t> formation and </a:t>
            </a:r>
            <a:r>
              <a:rPr lang="en-US" baseline="0" dirty="0" err="1" smtClean="0"/>
              <a:t>propanoate</a:t>
            </a:r>
            <a:endParaRPr lang="en-US" baseline="0" dirty="0" smtClean="0"/>
          </a:p>
          <a:p>
            <a:r>
              <a:rPr lang="en-US" baseline="0" dirty="0" err="1" smtClean="0"/>
              <a:t>Rh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vs</a:t>
            </a:r>
            <a:r>
              <a:rPr lang="en-US" baseline="0" dirty="0" smtClean="0"/>
              <a:t> Pd </a:t>
            </a:r>
            <a:r>
              <a:rPr lang="en-US" baseline="0" dirty="0" err="1" smtClean="0"/>
              <a:t>vs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NiCO</a:t>
            </a:r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B3DE1-2BE9-448D-A877-3149F77D5C69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B3DE1-2BE9-448D-A877-3149F77D5C69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Overall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flowsheet</a:t>
            </a:r>
            <a:r>
              <a:rPr lang="en-US" baseline="0" dirty="0" smtClean="0"/>
              <a:t>, will be done in parts in the next few slides for readability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B3DE1-2BE9-448D-A877-3149F77D5C69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Reaction1:</a:t>
            </a:r>
            <a:r>
              <a:rPr lang="en-US" baseline="0" dirty="0" smtClean="0"/>
              <a:t> Production of Propionate from </a:t>
            </a:r>
            <a:r>
              <a:rPr lang="en-US" baseline="0" dirty="0" err="1" smtClean="0"/>
              <a:t>Syngas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B3DE1-2BE9-448D-A877-3149F77D5C69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Reaction 2: Production of Propionic</a:t>
            </a:r>
            <a:r>
              <a:rPr lang="en-US" baseline="0" dirty="0" smtClean="0"/>
              <a:t> acid from Propionate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B3DE1-2BE9-448D-A877-3149F77D5C69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Purification</a:t>
            </a:r>
            <a:r>
              <a:rPr lang="en-US" baseline="0" dirty="0" smtClean="0"/>
              <a:t> of Propionic Acid to meet industrial standards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B3DE1-2BE9-448D-A877-3149F77D5C69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Screen Shot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B3DE1-2BE9-448D-A877-3149F77D5C69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Location of Plant:</a:t>
            </a:r>
          </a:p>
          <a:p>
            <a:pPr lvl="1"/>
            <a:r>
              <a:rPr lang="en-US" dirty="0" smtClean="0"/>
              <a:t>Morris, IL</a:t>
            </a:r>
          </a:p>
          <a:p>
            <a:pPr lvl="1"/>
            <a:r>
              <a:rPr lang="en-US" dirty="0" smtClean="0"/>
              <a:t>Near:</a:t>
            </a:r>
          </a:p>
          <a:p>
            <a:pPr lvl="2"/>
            <a:r>
              <a:rPr lang="en-US" dirty="0" err="1" smtClean="0"/>
              <a:t>Lyondellbasell</a:t>
            </a:r>
            <a:r>
              <a:rPr lang="en-US" dirty="0" smtClean="0"/>
              <a:t> (for Ethylene)</a:t>
            </a:r>
          </a:p>
          <a:p>
            <a:pPr lvl="2"/>
            <a:r>
              <a:rPr lang="en-US" dirty="0" smtClean="0"/>
              <a:t>Team Foxtrot (for </a:t>
            </a:r>
            <a:r>
              <a:rPr lang="en-US" dirty="0" err="1" smtClean="0"/>
              <a:t>Syngas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r>
              <a:rPr lang="en-US" dirty="0" smtClean="0"/>
              <a:t>Google image of land to come</a:t>
            </a:r>
            <a:r>
              <a:rPr lang="en-US" baseline="0" dirty="0" smtClean="0"/>
              <a:t> in plant layout</a:t>
            </a:r>
            <a:endParaRPr lang="en-US" dirty="0" smtClean="0"/>
          </a:p>
          <a:p>
            <a:r>
              <a:rPr lang="en-US" dirty="0" smtClean="0"/>
              <a:t>The goal of this project is to take the </a:t>
            </a:r>
            <a:r>
              <a:rPr lang="en-US" dirty="0" err="1" smtClean="0"/>
              <a:t>syngas</a:t>
            </a:r>
            <a:r>
              <a:rPr lang="en-US" dirty="0" smtClean="0"/>
              <a:t> from group Foxtrot, and utilize it for the production of Propionic Acid to be used in industrial processes.</a:t>
            </a:r>
          </a:p>
          <a:p>
            <a:r>
              <a:rPr lang="en-US" dirty="0" smtClean="0"/>
              <a:t>The </a:t>
            </a:r>
            <a:r>
              <a:rPr lang="en-US" dirty="0" err="1" smtClean="0"/>
              <a:t>syngas</a:t>
            </a:r>
            <a:r>
              <a:rPr lang="en-US" dirty="0" smtClean="0"/>
              <a:t> feed will be reacted with Ethylene to produce Propionaldehyde.</a:t>
            </a:r>
          </a:p>
          <a:p>
            <a:r>
              <a:rPr lang="en-US" dirty="0" smtClean="0"/>
              <a:t>This </a:t>
            </a:r>
            <a:r>
              <a:rPr lang="en-US" dirty="0" err="1" smtClean="0"/>
              <a:t>aldehyde</a:t>
            </a:r>
            <a:r>
              <a:rPr lang="en-US" dirty="0" smtClean="0"/>
              <a:t> will then be oxidized to become </a:t>
            </a:r>
            <a:r>
              <a:rPr lang="en-US" dirty="0" err="1" smtClean="0"/>
              <a:t>Propionic</a:t>
            </a:r>
            <a:r>
              <a:rPr lang="en-US" dirty="0" smtClean="0"/>
              <a:t> Acid.</a:t>
            </a:r>
          </a:p>
          <a:p>
            <a:endParaRPr lang="en-US" dirty="0" smtClean="0"/>
          </a:p>
          <a:p>
            <a:r>
              <a:rPr lang="en-US" dirty="0" smtClean="0"/>
              <a:t>We have decided to base our plant operations in Morris, IL</a:t>
            </a:r>
          </a:p>
          <a:p>
            <a:pPr lvl="1"/>
            <a:r>
              <a:rPr lang="en-US" dirty="0" smtClean="0"/>
              <a:t>Close to </a:t>
            </a:r>
            <a:r>
              <a:rPr lang="en-US" dirty="0" err="1" smtClean="0"/>
              <a:t>Lyondellbasell</a:t>
            </a:r>
            <a:r>
              <a:rPr lang="en-US" dirty="0" smtClean="0"/>
              <a:t> Plant which produces ethylene.</a:t>
            </a:r>
          </a:p>
          <a:p>
            <a:pPr lvl="1"/>
            <a:r>
              <a:rPr lang="en-US" dirty="0" smtClean="0"/>
              <a:t>**Also near rail line so team Foxtrot can obtain Illinois Basin #6 coal from southern Illinois.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B3DE1-2BE9-448D-A877-3149F77D5C6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B3DE1-2BE9-448D-A877-3149F77D5C69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 </a:t>
            </a:r>
            <a:r>
              <a:rPr lang="en-US" dirty="0" err="1" smtClean="0"/>
              <a:t>flowrates</a:t>
            </a:r>
            <a:r>
              <a:rPr lang="en-US" dirty="0" smtClean="0"/>
              <a:t> on diagram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Explain</a:t>
            </a:r>
            <a:r>
              <a:rPr lang="en-US" baseline="0" dirty="0" smtClean="0"/>
              <a:t> the process, there exist three major phases </a:t>
            </a:r>
            <a:r>
              <a:rPr lang="en-US" baseline="0" dirty="0" smtClean="0">
                <a:sym typeface="Wingdings" pitchFamily="2" charset="2"/>
              </a:rPr>
              <a:t> 2 reactions, and product purification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B3DE1-2BE9-448D-A877-3149F77D5C69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Googl</a:t>
            </a:r>
            <a:r>
              <a:rPr lang="en-US" baseline="0" dirty="0" smtClean="0"/>
              <a:t>e image of land in which the foxtrot and echo plants will be built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B3DE1-2BE9-448D-A877-3149F77D5C69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Outside view of plant, Foxtrot</a:t>
            </a:r>
            <a:r>
              <a:rPr lang="en-US" baseline="0" dirty="0" smtClean="0"/>
              <a:t> and transportation adjacent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B3DE1-2BE9-448D-A877-3149F77D5C69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B3DE1-2BE9-448D-A877-3149F77D5C69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Interest 8%</a:t>
            </a:r>
          </a:p>
          <a:p>
            <a:r>
              <a:rPr lang="en-US" dirty="0" err="1" smtClean="0"/>
              <a:t>Arbys</a:t>
            </a:r>
            <a:r>
              <a:rPr lang="en-US" dirty="0" smtClean="0"/>
              <a:t> and Taco bell use </a:t>
            </a:r>
            <a:r>
              <a:rPr lang="en-US" dirty="0" err="1" smtClean="0"/>
              <a:t>propionic</a:t>
            </a:r>
            <a:r>
              <a:rPr lang="en-US" baseline="0" dirty="0" smtClean="0"/>
              <a:t> acid</a:t>
            </a:r>
          </a:p>
          <a:p>
            <a:r>
              <a:rPr lang="en-US" baseline="0" dirty="0" smtClean="0"/>
              <a:t>Farmers use </a:t>
            </a:r>
            <a:r>
              <a:rPr lang="en-US" baseline="0" dirty="0" err="1" smtClean="0"/>
              <a:t>propionic</a:t>
            </a:r>
            <a:r>
              <a:rPr lang="en-US" baseline="0" dirty="0" smtClean="0"/>
              <a:t> acid</a:t>
            </a:r>
          </a:p>
          <a:p>
            <a:endParaRPr lang="en-US" baseline="0" dirty="0" smtClean="0"/>
          </a:p>
          <a:p>
            <a:r>
              <a:rPr lang="en-US" dirty="0" smtClean="0"/>
              <a:t>Plans to have 40 workers across four differing shifts</a:t>
            </a:r>
          </a:p>
          <a:p>
            <a:r>
              <a:rPr lang="en-US" dirty="0" smtClean="0"/>
              <a:t>Plans for plant to be operated 337 days per year</a:t>
            </a:r>
          </a:p>
          <a:p>
            <a:r>
              <a:rPr lang="en-US" dirty="0" smtClean="0"/>
              <a:t>Plans to sell </a:t>
            </a:r>
            <a:r>
              <a:rPr lang="en-US" dirty="0" err="1" smtClean="0"/>
              <a:t>propionic</a:t>
            </a:r>
            <a:r>
              <a:rPr lang="en-US" dirty="0" smtClean="0"/>
              <a:t> acid to food companies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B3DE1-2BE9-448D-A877-3149F77D5C69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Competition</a:t>
            </a:r>
            <a:r>
              <a:rPr lang="en-US" baseline="0" dirty="0" smtClean="0"/>
              <a:t> for feed stock, who else wants this feed stock?</a:t>
            </a:r>
          </a:p>
          <a:p>
            <a:r>
              <a:rPr lang="en-US" dirty="0" smtClean="0"/>
              <a:t>Availability</a:t>
            </a:r>
            <a:r>
              <a:rPr lang="en-US" baseline="0" dirty="0" smtClean="0"/>
              <a:t> of source, source depletion</a:t>
            </a:r>
          </a:p>
          <a:p>
            <a:r>
              <a:rPr lang="en-US" baseline="0" dirty="0" smtClean="0"/>
              <a:t>Why this source as opposed to another source</a:t>
            </a:r>
          </a:p>
          <a:p>
            <a:r>
              <a:rPr lang="en-US" baseline="0" dirty="0" smtClean="0"/>
              <a:t>Variations in </a:t>
            </a:r>
            <a:r>
              <a:rPr lang="en-US" baseline="0" dirty="0" err="1" smtClean="0"/>
              <a:t>fischer-tropsch</a:t>
            </a:r>
            <a:r>
              <a:rPr lang="en-US" baseline="0" dirty="0" smtClean="0"/>
              <a:t> technology</a:t>
            </a:r>
          </a:p>
          <a:p>
            <a:r>
              <a:rPr lang="en-US" baseline="0" dirty="0" smtClean="0"/>
              <a:t>Methanol homologation to ethanol, followed by hydration</a:t>
            </a:r>
          </a:p>
          <a:p>
            <a:r>
              <a:rPr lang="en-US" baseline="0" dirty="0" err="1" smtClean="0"/>
              <a:t>Dimethyl</a:t>
            </a:r>
            <a:r>
              <a:rPr lang="en-US" baseline="0" dirty="0" smtClean="0"/>
              <a:t> ether cracking</a:t>
            </a:r>
          </a:p>
          <a:p>
            <a:r>
              <a:rPr lang="en-US" baseline="0" dirty="0" smtClean="0"/>
              <a:t>Direct synthesis from CO/H2 mixtures over alkaline iron oxide catalysts</a:t>
            </a:r>
          </a:p>
          <a:p>
            <a:endParaRPr lang="en-US" baseline="0" dirty="0" smtClean="0"/>
          </a:p>
          <a:p>
            <a:r>
              <a:rPr lang="en-US" baseline="0" dirty="0" smtClean="0"/>
              <a:t>Billion ton vision, first bullet point</a:t>
            </a:r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B3DE1-2BE9-448D-A877-3149F77D5C69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57364"/>
            <a:ext cx="7772400" cy="1470025"/>
          </a:xfrm>
        </p:spPr>
        <p:txBody>
          <a:bodyPr anchor="ctr"/>
          <a:lstStyle>
            <a:lvl1pPr algn="r">
              <a:defRPr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62792" y="3357562"/>
            <a:ext cx="6400800" cy="1752600"/>
          </a:xfrm>
        </p:spPr>
        <p:txBody>
          <a:bodyPr/>
          <a:lstStyle>
            <a:lvl1pPr marL="0" indent="0" algn="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F5EB7-D2AD-46F6-B05C-4A279A68A7C5}" type="datetime1">
              <a:rPr lang="en-US" smtClean="0"/>
              <a:pPr/>
              <a:t>4/23/2011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9526-CD60-4C5E-815D-1872496BD3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2207747" y="1332379"/>
            <a:ext cx="6482858" cy="144000"/>
            <a:chOff x="2214546" y="1427612"/>
            <a:chExt cx="6482858" cy="144000"/>
          </a:xfrm>
        </p:grpSpPr>
        <p:sp>
          <p:nvSpPr>
            <p:cNvPr id="8" name="Chevron 7"/>
            <p:cNvSpPr/>
            <p:nvPr userDrawn="1"/>
          </p:nvSpPr>
          <p:spPr>
            <a:xfrm flipH="1">
              <a:off x="8643404" y="1427612"/>
              <a:ext cx="54000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2214546" y="1490779"/>
              <a:ext cx="6429600" cy="1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82919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3935B-DE71-4BF4-9B4E-9C83EFF93A00}" type="datetime1">
              <a:rPr lang="en-US" smtClean="0"/>
              <a:pPr/>
              <a:t>4/23/2011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9526-CD60-4C5E-815D-1872496BD3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5206" y="274638"/>
            <a:ext cx="1471594" cy="6154758"/>
          </a:xfrm>
        </p:spPr>
        <p:txBody>
          <a:bodyPr vert="eaVert"/>
          <a:lstStyle>
            <a:lvl1pPr>
              <a:defRPr>
                <a:effectLst>
                  <a:outerShdw blurRad="50800" dist="50800" dir="189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686568" cy="6154758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BC866-501F-4C13-99B2-69D7CC929929}" type="datetime1">
              <a:rPr lang="en-US" smtClean="0"/>
              <a:pPr/>
              <a:t>4/23/2011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9526-CD60-4C5E-815D-1872496BD3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23"/>
          <p:cNvGrpSpPr/>
          <p:nvPr/>
        </p:nvGrpSpPr>
        <p:grpSpPr>
          <a:xfrm>
            <a:off x="2207747" y="1332379"/>
            <a:ext cx="6482858" cy="144000"/>
            <a:chOff x="2214546" y="1427612"/>
            <a:chExt cx="6482858" cy="144000"/>
          </a:xfrm>
        </p:grpSpPr>
        <p:sp>
          <p:nvSpPr>
            <p:cNvPr id="10" name="Chevron 9"/>
            <p:cNvSpPr/>
            <p:nvPr userDrawn="1"/>
          </p:nvSpPr>
          <p:spPr>
            <a:xfrm flipH="1">
              <a:off x="8643404" y="1427612"/>
              <a:ext cx="54000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Rectangle 22"/>
            <p:cNvSpPr/>
            <p:nvPr userDrawn="1"/>
          </p:nvSpPr>
          <p:spPr>
            <a:xfrm>
              <a:off x="2214546" y="1490779"/>
              <a:ext cx="6429600" cy="1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3D0FD-6E29-47F1-BD0E-8B1E1E6E487E}" type="datetime1">
              <a:rPr lang="en-US" smtClean="0"/>
              <a:pPr/>
              <a:t>4/23/2011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9526-CD60-4C5E-815D-1872496BD3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286113"/>
            <a:ext cx="7772400" cy="1362075"/>
          </a:xfrm>
        </p:spPr>
        <p:txBody>
          <a:bodyPr anchor="t"/>
          <a:lstStyle>
            <a:lvl1pPr algn="r">
              <a:defRPr sz="4000" b="0" cap="all"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785926"/>
            <a:ext cx="7772400" cy="150018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E7661-F8FF-4545-9500-6B7B18F0B04A}" type="datetime1">
              <a:rPr lang="en-US" smtClean="0"/>
              <a:pPr/>
              <a:t>4/23/2011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9526-CD60-4C5E-815D-1872496BD3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2207747" y="1332379"/>
            <a:ext cx="6482858" cy="144000"/>
            <a:chOff x="2214546" y="1427612"/>
            <a:chExt cx="6482858" cy="144000"/>
          </a:xfrm>
        </p:grpSpPr>
        <p:sp>
          <p:nvSpPr>
            <p:cNvPr id="9" name="Chevron 8"/>
            <p:cNvSpPr/>
            <p:nvPr userDrawn="1"/>
          </p:nvSpPr>
          <p:spPr>
            <a:xfrm flipH="1">
              <a:off x="8643404" y="1427612"/>
              <a:ext cx="54000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2214546" y="1490779"/>
              <a:ext cx="6429600" cy="1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0BC5C-EC1A-4F30-8BD6-0785E42538BD}" type="datetime1">
              <a:rPr lang="en-US" smtClean="0"/>
              <a:pPr/>
              <a:t>4/23/2011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9526-CD60-4C5E-815D-1872496BD3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2207747" y="1332379"/>
            <a:ext cx="6482858" cy="144000"/>
            <a:chOff x="2214546" y="1427612"/>
            <a:chExt cx="6482858" cy="144000"/>
          </a:xfrm>
        </p:grpSpPr>
        <p:sp>
          <p:nvSpPr>
            <p:cNvPr id="11" name="Chevron 10"/>
            <p:cNvSpPr/>
            <p:nvPr userDrawn="1"/>
          </p:nvSpPr>
          <p:spPr>
            <a:xfrm flipH="1">
              <a:off x="8643404" y="1427612"/>
              <a:ext cx="54000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2214546" y="1490779"/>
              <a:ext cx="6429600" cy="1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30872-99D0-46D9-A480-8BE57DA4B5D6}" type="datetime1">
              <a:rPr lang="en-US" smtClean="0"/>
              <a:pPr/>
              <a:t>4/23/2011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9526-CD60-4C5E-815D-1872496BD3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2207747" y="1332379"/>
            <a:ext cx="6482858" cy="144000"/>
            <a:chOff x="2214546" y="1427612"/>
            <a:chExt cx="6482858" cy="144000"/>
          </a:xfrm>
        </p:grpSpPr>
        <p:sp>
          <p:nvSpPr>
            <p:cNvPr id="7" name="Chevron 6"/>
            <p:cNvSpPr/>
            <p:nvPr userDrawn="1"/>
          </p:nvSpPr>
          <p:spPr>
            <a:xfrm flipH="1">
              <a:off x="8643404" y="1427612"/>
              <a:ext cx="54000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2214546" y="1490779"/>
              <a:ext cx="6429600" cy="1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797F1-5540-4BE3-BFBD-8C8F159F250D}" type="datetime1">
              <a:rPr lang="en-US" smtClean="0"/>
              <a:pPr/>
              <a:t>4/23/2011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9526-CD60-4C5E-815D-1872496BD3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094D9-E8F4-4F0E-BDCB-0837EC72EB9A}" type="datetime1">
              <a:rPr lang="en-US" smtClean="0"/>
              <a:pPr/>
              <a:t>4/23/2011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9526-CD60-4C5E-815D-1872496BD3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0745" y="285728"/>
            <a:ext cx="5106055" cy="1162050"/>
          </a:xfrm>
        </p:spPr>
        <p:txBody>
          <a:bodyPr anchor="ctr">
            <a:normAutofit/>
          </a:bodyPr>
          <a:lstStyle>
            <a:lvl1pPr algn="ctr">
              <a:defRPr sz="3200" b="0" kern="1200" cap="all">
                <a:ln w="11430"/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4450" dist="41910" dir="360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46218"/>
            <a:ext cx="5111750" cy="467967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85729"/>
            <a:ext cx="3008313" cy="5840435"/>
          </a:xfrm>
        </p:spPr>
        <p:txBody>
          <a:bodyPr anchor="b"/>
          <a:lstStyle>
            <a:lvl1pPr marL="0" indent="0">
              <a:spcAft>
                <a:spcPts val="0"/>
              </a:spcAft>
              <a:buNone/>
              <a:defRPr sz="1400"/>
            </a:lvl1pPr>
            <a:lvl2pPr marL="457200" indent="0">
              <a:spcAft>
                <a:spcPts val="0"/>
              </a:spcAft>
              <a:buNone/>
              <a:defRPr sz="1200"/>
            </a:lvl2pPr>
            <a:lvl3pPr marL="914400" indent="0">
              <a:spcAft>
                <a:spcPts val="0"/>
              </a:spcAft>
              <a:buNone/>
              <a:defRPr sz="1000"/>
            </a:lvl3pPr>
            <a:lvl4pPr marL="1371600" indent="0">
              <a:spcAft>
                <a:spcPts val="0"/>
              </a:spcAft>
              <a:buNone/>
              <a:defRPr sz="900"/>
            </a:lvl4pPr>
            <a:lvl5pPr marL="1828800" indent="0">
              <a:spcAft>
                <a:spcPts val="0"/>
              </a:spcAft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DD16B-B123-495E-9937-E29B7396051A}" type="datetime1">
              <a:rPr lang="en-US" smtClean="0"/>
              <a:pPr/>
              <a:t>4/23/2011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9526-CD60-4C5E-815D-1872496BD3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15272" y="615868"/>
            <a:ext cx="928694" cy="5813528"/>
          </a:xfrm>
        </p:spPr>
        <p:txBody>
          <a:bodyPr vert="eaVert" anchor="ctr">
            <a:normAutofit/>
          </a:bodyPr>
          <a:lstStyle>
            <a:lvl1pPr algn="l">
              <a:defRPr sz="2800" b="0" kern="1200" cap="all">
                <a:ln w="11430"/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4450" dist="41910" dir="1860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14348" y="612777"/>
            <a:ext cx="6858048" cy="4745051"/>
          </a:xfrm>
          <a:ln w="38100" cap="flat" cmpd="sng" algn="ctr"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path path="rect">
                <a:fillToRect l="100000" t="100000"/>
              </a:path>
              <a:tileRect r="-100000" b="-100000"/>
            </a:gradFill>
            <a:prstDash val="solid"/>
          </a:ln>
          <a:effectLst>
            <a:outerShdw blurRad="38100" dist="50800" dir="5400000" algn="tl" rotWithShape="0">
              <a:srgbClr val="000000">
                <a:alpha val="50000"/>
              </a:srgb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348" y="5500702"/>
            <a:ext cx="6858048" cy="92869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C5A7A-234E-49AF-881A-1FF064EC99C5}" type="datetime1">
              <a:rPr lang="en-US" smtClean="0"/>
              <a:pPr/>
              <a:t>4/23/2011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9526-CD60-4C5E-815D-1872496BD3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13" cstate="print">
              <a:alphaModFix amt="30000"/>
              <a:duotone>
                <a:schemeClr val="accent1"/>
                <a:srgbClr val="FFFFFF"/>
              </a:duotone>
            </a:blip>
            <a:tile tx="0" ty="0" sx="100000" sy="100000" flip="none" algn="tl"/>
          </a:blipFill>
          <a:ln w="25400" cap="flat" cmpd="sng" algn="ctr">
            <a:noFill/>
            <a:prstDash val="solid"/>
          </a:ln>
          <a:effectLst/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rtl="0" eaLnBrk="1" latinLnBrk="0" hangingPunct="1"/>
            <a:endParaRPr kumimoji="0" lang="zh-CN" altLang="en-US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8" name="Group 17"/>
          <p:cNvGrpSpPr/>
          <p:nvPr/>
        </p:nvGrpSpPr>
        <p:grpSpPr>
          <a:xfrm>
            <a:off x="0" y="6570024"/>
            <a:ext cx="9144000" cy="288000"/>
            <a:chOff x="0" y="6353387"/>
            <a:chExt cx="9144000" cy="361763"/>
          </a:xfrm>
        </p:grpSpPr>
        <p:grpSp>
          <p:nvGrpSpPr>
            <p:cNvPr id="9" name="Group 16"/>
            <p:cNvGrpSpPr/>
            <p:nvPr/>
          </p:nvGrpSpPr>
          <p:grpSpPr>
            <a:xfrm>
              <a:off x="0" y="6353387"/>
              <a:ext cx="8756597" cy="360000"/>
              <a:chOff x="1" y="6353387"/>
              <a:chExt cx="8756597" cy="360000"/>
            </a:xfrm>
          </p:grpSpPr>
          <p:sp>
            <p:nvSpPr>
              <p:cNvPr id="10" name="Freeform 9"/>
              <p:cNvSpPr/>
              <p:nvPr userDrawn="1"/>
            </p:nvSpPr>
            <p:spPr>
              <a:xfrm>
                <a:off x="1" y="6533387"/>
                <a:ext cx="8756597" cy="180000"/>
              </a:xfrm>
              <a:custGeom>
                <a:avLst/>
                <a:gdLst/>
                <a:ahLst/>
                <a:cxnLst/>
                <a:rect l="0" t="0" r="0" b="0"/>
                <a:pathLst>
                  <a:path w="7867650" h="177288">
                    <a:moveTo>
                      <a:pt x="7867650" y="177288"/>
                    </a:moveTo>
                    <a:lnTo>
                      <a:pt x="0" y="171450"/>
                    </a:lnTo>
                    <a:lnTo>
                      <a:pt x="0" y="0"/>
                    </a:lnTo>
                    <a:lnTo>
                      <a:pt x="7753350" y="0"/>
                    </a:lnTo>
                    <a:close/>
                  </a:path>
                </a:pathLst>
              </a:custGeom>
              <a:gradFill flip="none" rotWithShape="1">
                <a:gsLst>
                  <a:gs pos="25000">
                    <a:schemeClr val="accent1">
                      <a:shade val="50000"/>
                      <a:alpha val="75000"/>
                    </a:schemeClr>
                  </a:gs>
                  <a:gs pos="100000">
                    <a:schemeClr val="accent1">
                      <a:tint val="40000"/>
                      <a:alpha val="5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latinLnBrk="0" hangingPunct="1"/>
                <a:endParaRPr kumimoji="0" lang="zh-CN" altLang="en-US"/>
              </a:p>
            </p:txBody>
          </p:sp>
          <p:sp>
            <p:nvSpPr>
              <p:cNvPr id="11" name="Freeform 10"/>
              <p:cNvSpPr/>
              <p:nvPr userDrawn="1"/>
            </p:nvSpPr>
            <p:spPr>
              <a:xfrm flipV="1">
                <a:off x="1" y="6353387"/>
                <a:ext cx="8756597" cy="180000"/>
              </a:xfrm>
              <a:custGeom>
                <a:avLst/>
                <a:gdLst/>
                <a:ahLst/>
                <a:cxnLst/>
                <a:rect l="0" t="0" r="0" b="0"/>
                <a:pathLst>
                  <a:path w="7867650" h="177288">
                    <a:moveTo>
                      <a:pt x="7867650" y="177288"/>
                    </a:moveTo>
                    <a:lnTo>
                      <a:pt x="0" y="171450"/>
                    </a:lnTo>
                    <a:lnTo>
                      <a:pt x="0" y="0"/>
                    </a:lnTo>
                    <a:lnTo>
                      <a:pt x="7753350" y="0"/>
                    </a:lnTo>
                    <a:close/>
                  </a:path>
                </a:pathLst>
              </a:custGeom>
              <a:gradFill flip="none" rotWithShape="1">
                <a:gsLst>
                  <a:gs pos="25000">
                    <a:schemeClr val="accent1">
                      <a:shade val="75000"/>
                      <a:alpha val="75000"/>
                    </a:schemeClr>
                  </a:gs>
                  <a:gs pos="100000">
                    <a:schemeClr val="accent1">
                      <a:tint val="40000"/>
                      <a:alpha val="5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latinLnBrk="0" hangingPunct="1"/>
                <a:endParaRPr kumimoji="0" lang="zh-CN" altLang="en-US"/>
              </a:p>
            </p:txBody>
          </p:sp>
        </p:grpSp>
        <p:grpSp>
          <p:nvGrpSpPr>
            <p:cNvPr id="15" name="Group 15"/>
            <p:cNvGrpSpPr/>
            <p:nvPr/>
          </p:nvGrpSpPr>
          <p:grpSpPr>
            <a:xfrm>
              <a:off x="8640700" y="6354583"/>
              <a:ext cx="503300" cy="360567"/>
              <a:chOff x="8640700" y="6354583"/>
              <a:chExt cx="503300" cy="360567"/>
            </a:xfrm>
          </p:grpSpPr>
          <p:sp>
            <p:nvSpPr>
              <p:cNvPr id="12" name="Chevron 11"/>
              <p:cNvSpPr/>
              <p:nvPr userDrawn="1"/>
            </p:nvSpPr>
            <p:spPr>
              <a:xfrm flipH="1">
                <a:off x="8640700" y="6354583"/>
                <a:ext cx="249884" cy="360000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>
                      <a:alpha val="60000"/>
                    </a:schemeClr>
                  </a:gs>
                  <a:gs pos="100000">
                    <a:schemeClr val="accent1"/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latinLnBrk="0" hangingPunct="1"/>
                <a:endParaRPr kumimoji="0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Chevron 12"/>
              <p:cNvSpPr/>
              <p:nvPr userDrawn="1"/>
            </p:nvSpPr>
            <p:spPr>
              <a:xfrm flipH="1">
                <a:off x="8767248" y="6355150"/>
                <a:ext cx="249884" cy="360000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shade val="75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latinLnBrk="0" hangingPunct="1"/>
                <a:endParaRPr kumimoji="0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Chevron 13"/>
              <p:cNvSpPr/>
              <p:nvPr userDrawn="1"/>
            </p:nvSpPr>
            <p:spPr>
              <a:xfrm flipH="1">
                <a:off x="8894116" y="6355000"/>
                <a:ext cx="249884" cy="360000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>
                      <a:shade val="75000"/>
                    </a:schemeClr>
                  </a:gs>
                  <a:gs pos="100000">
                    <a:schemeClr val="accent1">
                      <a:shade val="50000"/>
                      <a:shade val="2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latinLnBrk="0" hangingPunct="1"/>
                <a:endParaRPr kumimoji="0"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threePt" dir="tl">
                <a:rot lat="0" lon="0" rev="7200000"/>
              </a:lightRig>
            </a:scene3d>
            <a:sp3d contourW="6350">
              <a:contourClr>
                <a:schemeClr val="accent1"/>
              </a:contourClr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570000"/>
            <a:ext cx="1643042" cy="288000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A148A0-EAD1-4104-8A52-89C4418CB8E7}" type="datetime1">
              <a:rPr lang="en-US" smtClean="0"/>
              <a:pPr/>
              <a:t>4/23/2011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43042" y="6570000"/>
            <a:ext cx="4214842" cy="288000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8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72528" y="6570000"/>
            <a:ext cx="571472" cy="288000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15839526-CD60-4C5E-815D-1872496BD36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57" r:id="rId1"/>
    <p:sldLayoutId id="2147484358" r:id="rId2"/>
    <p:sldLayoutId id="2147484359" r:id="rId3"/>
    <p:sldLayoutId id="2147484360" r:id="rId4"/>
    <p:sldLayoutId id="2147484361" r:id="rId5"/>
    <p:sldLayoutId id="2147484362" r:id="rId6"/>
    <p:sldLayoutId id="2147484363" r:id="rId7"/>
    <p:sldLayoutId id="2147484364" r:id="rId8"/>
    <p:sldLayoutId id="2147484365" r:id="rId9"/>
    <p:sldLayoutId id="2147484366" r:id="rId10"/>
    <p:sldLayoutId id="2147484367" r:id="rId11"/>
  </p:sldLayoutIdLst>
  <p:hf hdr="0" ftr="0" dt="0"/>
  <p:txStyles>
    <p:titleStyle>
      <a:lvl1pPr algn="ctr" rtl="0" eaLnBrk="1" latinLnBrk="0" hangingPunct="1">
        <a:spcBef>
          <a:spcPct val="0"/>
        </a:spcBef>
        <a:buNone/>
        <a:defRPr kumimoji="0" lang="zh-CN" altLang="en-US" sz="4400" b="1" kern="1200" dirty="0">
          <a:ln w="11430"/>
          <a:gradFill flip="none" rotWithShape="1">
            <a:gsLst>
              <a:gs pos="0">
                <a:schemeClr val="accent2"/>
              </a:gs>
              <a:gs pos="45000">
                <a:schemeClr val="accent2">
                  <a:tint val="60000"/>
                </a:schemeClr>
              </a:gs>
              <a:gs pos="90000">
                <a:schemeClr val="accent2">
                  <a:tint val="40000"/>
                </a:schemeClr>
              </a:gs>
              <a:gs pos="100000">
                <a:schemeClr val="accent2">
                  <a:tint val="20000"/>
                </a:schemeClr>
              </a:gs>
            </a:gsLst>
            <a:lin ang="5400000" scaled="1"/>
            <a:tileRect/>
          </a:gradFill>
          <a:effectLst>
            <a:outerShdw blurRad="44450" dist="41910" dir="3600000" algn="tl">
              <a:srgbClr val="000000">
                <a:alpha val="50000"/>
              </a:srgbClr>
            </a:outerShdw>
          </a:effectLst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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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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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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seniorecho.wikispaces.com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ngineeringtoolbox.com/air-compressor-types-d_441.html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762000"/>
            <a:ext cx="8305800" cy="1981200"/>
          </a:xfrm>
        </p:spPr>
        <p:txBody>
          <a:bodyPr/>
          <a:lstStyle/>
          <a:p>
            <a:r>
              <a:rPr lang="en-US" dirty="0" smtClean="0"/>
              <a:t>Synthesis of </a:t>
            </a:r>
            <a:r>
              <a:rPr lang="en-US" dirty="0" err="1" smtClean="0"/>
              <a:t>Propionic</a:t>
            </a:r>
            <a:r>
              <a:rPr lang="en-US" dirty="0" smtClean="0"/>
              <a:t> acid from </a:t>
            </a:r>
            <a:r>
              <a:rPr lang="en-US" dirty="0" err="1" smtClean="0"/>
              <a:t>Syngas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657600"/>
            <a:ext cx="8305800" cy="1185204"/>
          </a:xfrm>
        </p:spPr>
        <p:txBody>
          <a:bodyPr>
            <a:noAutofit/>
          </a:bodyPr>
          <a:lstStyle/>
          <a:p>
            <a:r>
              <a:rPr lang="en-US" sz="1800" dirty="0" smtClean="0"/>
              <a:t>Date:05 April 2011</a:t>
            </a:r>
          </a:p>
          <a:p>
            <a:r>
              <a:rPr lang="en-US" sz="1800" dirty="0" smtClean="0"/>
              <a:t>Team Echo:</a:t>
            </a:r>
          </a:p>
          <a:p>
            <a:r>
              <a:rPr lang="en-US" sz="1800" dirty="0" smtClean="0"/>
              <a:t>Sabah </a:t>
            </a:r>
            <a:r>
              <a:rPr lang="en-US" sz="1800" dirty="0" err="1" smtClean="0"/>
              <a:t>Basrawi</a:t>
            </a:r>
            <a:endParaRPr lang="en-US" sz="1800" dirty="0" smtClean="0"/>
          </a:p>
          <a:p>
            <a:r>
              <a:rPr lang="en-US" sz="1800" dirty="0" smtClean="0"/>
              <a:t>Alex Guerrero</a:t>
            </a:r>
          </a:p>
          <a:p>
            <a:r>
              <a:rPr lang="en-US" sz="1800" dirty="0" err="1" smtClean="0"/>
              <a:t>Mrunal</a:t>
            </a:r>
            <a:r>
              <a:rPr lang="en-US" sz="1800" dirty="0" smtClean="0"/>
              <a:t> Patel</a:t>
            </a:r>
          </a:p>
          <a:p>
            <a:r>
              <a:rPr lang="en-US" sz="1800" dirty="0" smtClean="0"/>
              <a:t>Kevin Thompson</a:t>
            </a:r>
          </a:p>
          <a:p>
            <a:r>
              <a:rPr lang="en-US" sz="1800" dirty="0" smtClean="0"/>
              <a:t>Client Mentor: Shannon Brown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Plant Layout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5839526-CD60-4C5E-815D-1872496BD361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8" name="Content Placeholder 7" descr="Layout_Foxtrot_Echo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838200" y="1471031"/>
            <a:ext cx="7655831" cy="515836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pPr algn="ctr"/>
            <a:r>
              <a:rPr lang="en-US" dirty="0" smtClean="0"/>
              <a:t>Plant Layout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5839526-CD60-4C5E-815D-1872496BD361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8" name="Content Placeholder 7" descr="Plant Layout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914400" y="1447800"/>
            <a:ext cx="7507576" cy="49831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 Floor Plan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587" y="1600200"/>
            <a:ext cx="5968826" cy="4525963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9526-CD60-4C5E-815D-1872496BD361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 Floor Plan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5431" y="1600200"/>
            <a:ext cx="5933138" cy="4525963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9526-CD60-4C5E-815D-1872496BD361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3452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3-D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9526-CD60-4C5E-815D-1872496BD361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Please enjoy this three dimensional representation of our process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Economics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NPV: -$20 Million</a:t>
            </a:r>
          </a:p>
          <a:p>
            <a:r>
              <a:rPr lang="en-US" dirty="0" smtClean="0"/>
              <a:t>IRR: 4%</a:t>
            </a:r>
          </a:p>
          <a:p>
            <a:r>
              <a:rPr lang="en-US" dirty="0" smtClean="0"/>
              <a:t>Capital Cost: $57.8 million</a:t>
            </a:r>
          </a:p>
          <a:p>
            <a:r>
              <a:rPr lang="en-US" dirty="0" smtClean="0"/>
              <a:t>Total Yearly Cost: $28.6 Million</a:t>
            </a:r>
          </a:p>
          <a:p>
            <a:r>
              <a:rPr lang="en-US" dirty="0" smtClean="0"/>
              <a:t>Total Yearly Profit: $28.8 Million</a:t>
            </a:r>
          </a:p>
          <a:p>
            <a:r>
              <a:rPr lang="en-US" dirty="0" smtClean="0"/>
              <a:t>Break-Even Point: ~18.5 Years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5839526-CD60-4C5E-815D-1872496BD361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Competing Processes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Industry standard:</a:t>
            </a:r>
          </a:p>
          <a:p>
            <a:pPr lvl="1">
              <a:buNone/>
            </a:pPr>
            <a:r>
              <a:rPr lang="en-US" dirty="0" smtClean="0"/>
              <a:t>	</a:t>
            </a:r>
            <a:r>
              <a:rPr lang="en-US" dirty="0" err="1" smtClean="0"/>
              <a:t>Hydrocarboxylation</a:t>
            </a:r>
            <a:r>
              <a:rPr lang="en-US" dirty="0" smtClean="0"/>
              <a:t> of ethylene using nickel carbonyl or ruthenium as catalyst:</a:t>
            </a:r>
          </a:p>
          <a:p>
            <a:pPr lvl="2">
              <a:buNone/>
            </a:pPr>
            <a:r>
              <a:rPr lang="en-US" dirty="0" smtClean="0"/>
              <a:t>H</a:t>
            </a:r>
            <a:r>
              <a:rPr lang="en-US" baseline="-25000" dirty="0" smtClean="0"/>
              <a:t>2</a:t>
            </a:r>
            <a:r>
              <a:rPr lang="en-US" dirty="0" smtClean="0"/>
              <a:t>C=CH</a:t>
            </a:r>
            <a:r>
              <a:rPr lang="en-US" baseline="-25000" dirty="0" smtClean="0"/>
              <a:t>2</a:t>
            </a:r>
            <a:r>
              <a:rPr lang="en-US" dirty="0" smtClean="0"/>
              <a:t> + H</a:t>
            </a:r>
            <a:r>
              <a:rPr lang="en-US" baseline="-25000" dirty="0" smtClean="0"/>
              <a:t>2</a:t>
            </a:r>
            <a:r>
              <a:rPr lang="en-US" dirty="0" smtClean="0"/>
              <a:t>O + CO → CH</a:t>
            </a:r>
            <a:r>
              <a:rPr lang="en-US" baseline="-25000" dirty="0" smtClean="0"/>
              <a:t>3</a:t>
            </a:r>
            <a:r>
              <a:rPr lang="en-US" dirty="0" smtClean="0"/>
              <a:t>CH</a:t>
            </a:r>
            <a:r>
              <a:rPr lang="en-US" baseline="-25000" dirty="0" smtClean="0"/>
              <a:t>2</a:t>
            </a:r>
            <a:r>
              <a:rPr lang="en-US" dirty="0" smtClean="0"/>
              <a:t>COOH</a:t>
            </a:r>
          </a:p>
          <a:p>
            <a:r>
              <a:rPr lang="en-US" dirty="0" smtClean="0"/>
              <a:t>Our process :</a:t>
            </a:r>
          </a:p>
          <a:p>
            <a:pPr lvl="1"/>
            <a:r>
              <a:rPr lang="en-US" dirty="0" err="1" smtClean="0"/>
              <a:t>Hydroformylation</a:t>
            </a:r>
            <a:r>
              <a:rPr lang="en-US" dirty="0" smtClean="0"/>
              <a:t> involves the addition of a </a:t>
            </a:r>
            <a:r>
              <a:rPr lang="en-US" dirty="0" err="1" smtClean="0"/>
              <a:t>formyl</a:t>
            </a:r>
            <a:r>
              <a:rPr lang="en-US" dirty="0" smtClean="0"/>
              <a:t> group (CHO) and a hydrogen atom to a carbon-carbon double bond.</a:t>
            </a:r>
          </a:p>
          <a:p>
            <a:pPr lvl="1"/>
            <a:r>
              <a:rPr lang="en-US" dirty="0" smtClean="0"/>
              <a:t>Promotes chain extension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Competing Processes Pt. 2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Choice of </a:t>
            </a:r>
            <a:r>
              <a:rPr lang="en-US" sz="2400" dirty="0" err="1" smtClean="0"/>
              <a:t>Syngas</a:t>
            </a:r>
            <a:r>
              <a:rPr lang="en-US" sz="2400" dirty="0" smtClean="0"/>
              <a:t>:</a:t>
            </a:r>
          </a:p>
          <a:p>
            <a:pPr lvl="1">
              <a:buNone/>
            </a:pPr>
            <a:r>
              <a:rPr lang="en-US" sz="2400" dirty="0" smtClean="0"/>
              <a:t>	The feed for the process since it’s thermodynamically efficient</a:t>
            </a:r>
          </a:p>
          <a:p>
            <a:r>
              <a:rPr lang="en-US" sz="2400" dirty="0" err="1" smtClean="0"/>
              <a:t>Wacker</a:t>
            </a:r>
            <a:r>
              <a:rPr lang="en-US" sz="2400" dirty="0" smtClean="0"/>
              <a:t> process:</a:t>
            </a:r>
          </a:p>
          <a:p>
            <a:pPr lvl="1"/>
            <a:r>
              <a:rPr lang="en-US" sz="2400" dirty="0" smtClean="0"/>
              <a:t>Similar to </a:t>
            </a:r>
            <a:r>
              <a:rPr lang="en-US" sz="2400" dirty="0" err="1" smtClean="0"/>
              <a:t>Hydroformylation</a:t>
            </a:r>
            <a:endParaRPr lang="en-US" sz="2400" dirty="0" smtClean="0"/>
          </a:p>
          <a:p>
            <a:pPr lvl="1"/>
            <a:r>
              <a:rPr lang="en-US" sz="2400" dirty="0" smtClean="0"/>
              <a:t>uses a </a:t>
            </a:r>
            <a:r>
              <a:rPr lang="en-US" sz="2400" dirty="0" err="1" smtClean="0"/>
              <a:t>Tetrachloropalladate</a:t>
            </a:r>
            <a:r>
              <a:rPr lang="en-US" sz="2400" dirty="0" smtClean="0"/>
              <a:t> catalyst.</a:t>
            </a:r>
          </a:p>
          <a:p>
            <a:r>
              <a:rPr lang="en-US" sz="2400" dirty="0" err="1" smtClean="0"/>
              <a:t>Carbonylation</a:t>
            </a:r>
            <a:r>
              <a:rPr lang="en-US" sz="2400" dirty="0" smtClean="0"/>
              <a:t>  Process:</a:t>
            </a:r>
          </a:p>
          <a:p>
            <a:pPr lvl="1"/>
            <a:r>
              <a:rPr lang="en-US" sz="2400" dirty="0" smtClean="0"/>
              <a:t>Produces </a:t>
            </a:r>
            <a:r>
              <a:rPr lang="en-US" sz="2400" dirty="0" err="1" smtClean="0"/>
              <a:t>Propionaldehyde</a:t>
            </a:r>
            <a:r>
              <a:rPr lang="en-US" sz="2400" dirty="0" smtClean="0"/>
              <a:t>, then oxidizes it in the presence of cobalt ions to produce Propionic Acid.</a:t>
            </a:r>
          </a:p>
          <a:p>
            <a:pPr lvl="1"/>
            <a:r>
              <a:rPr lang="en-US" sz="2400" dirty="0" smtClean="0"/>
              <a:t>Typically requires a carbonyl catalyst like Nickel Carbonyl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Reccomendations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Move the project forward if</a:t>
            </a:r>
          </a:p>
          <a:p>
            <a:pPr lvl="1"/>
            <a:r>
              <a:rPr lang="en-US" dirty="0" smtClean="0"/>
              <a:t>Increase </a:t>
            </a:r>
            <a:r>
              <a:rPr lang="en-US" dirty="0" err="1" smtClean="0"/>
              <a:t>syngas</a:t>
            </a:r>
            <a:r>
              <a:rPr lang="en-US" dirty="0" smtClean="0"/>
              <a:t> H</a:t>
            </a:r>
            <a:r>
              <a:rPr lang="en-US" baseline="-25000" dirty="0" smtClean="0"/>
              <a:t>2</a:t>
            </a:r>
            <a:r>
              <a:rPr lang="en-US" dirty="0" smtClean="0"/>
              <a:t> Ratio</a:t>
            </a:r>
          </a:p>
          <a:p>
            <a:pPr lvl="1"/>
            <a:r>
              <a:rPr lang="en-US" dirty="0" smtClean="0"/>
              <a:t>Find alternate H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Increase Propionaldehyde selectivity</a:t>
            </a:r>
          </a:p>
          <a:p>
            <a:r>
              <a:rPr lang="en-US" dirty="0" smtClean="0"/>
              <a:t>Otherwise, do not proceed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9526-CD60-4C5E-815D-1872496BD361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Contact Information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Wiki link: </a:t>
            </a:r>
            <a:r>
              <a:rPr lang="en-US" dirty="0" smtClean="0">
                <a:hlinkClick r:id="rId2"/>
              </a:rPr>
              <a:t>http://seniorecho.wikispaces.com/</a:t>
            </a:r>
            <a:endParaRPr lang="en-US" dirty="0" smtClean="0"/>
          </a:p>
          <a:p>
            <a:r>
              <a:rPr lang="en-US" dirty="0" smtClean="0"/>
              <a:t>Email: designecho@listserv.uic.edu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5839526-CD60-4C5E-815D-1872496BD361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Presentation Layout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981201"/>
            <a:ext cx="5320553" cy="3841375"/>
          </a:xfrm>
        </p:spPr>
        <p:txBody>
          <a:bodyPr>
            <a:normAutofit/>
          </a:bodyPr>
          <a:lstStyle/>
          <a:p>
            <a:r>
              <a:rPr lang="en-US" dirty="0" smtClean="0"/>
              <a:t>Design Basis</a:t>
            </a:r>
          </a:p>
          <a:p>
            <a:r>
              <a:rPr lang="en-US" dirty="0" smtClean="0"/>
              <a:t>Motivation</a:t>
            </a:r>
          </a:p>
          <a:p>
            <a:r>
              <a:rPr lang="en-US" dirty="0" smtClean="0"/>
              <a:t>Process Flow Diagram</a:t>
            </a:r>
          </a:p>
          <a:p>
            <a:r>
              <a:rPr lang="en-US" dirty="0" smtClean="0"/>
              <a:t>Plant Layout</a:t>
            </a:r>
          </a:p>
          <a:p>
            <a:r>
              <a:rPr lang="en-US" dirty="0" smtClean="0"/>
              <a:t>Economics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5839526-CD60-4C5E-815D-1872496BD361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2000" dirty="0" smtClean="0"/>
              <a:t>"Acetic Acid Production." </a:t>
            </a:r>
            <a:r>
              <a:rPr lang="en-US" sz="2000" i="1" dirty="0" smtClean="0"/>
              <a:t>Acetic Acid Production</a:t>
            </a:r>
            <a:r>
              <a:rPr lang="en-US" sz="2000" dirty="0" smtClean="0"/>
              <a:t>. 2009. Web. 22 Jan. 2011. &lt;http://www.starcontrols.com/Application/Application_min_e.asp?MinID=34&gt;.</a:t>
            </a:r>
          </a:p>
          <a:p>
            <a:r>
              <a:rPr lang="en-US" sz="2000" dirty="0" err="1" smtClean="0"/>
              <a:t>Boyaval</a:t>
            </a:r>
            <a:r>
              <a:rPr lang="en-US" sz="2000" dirty="0" smtClean="0"/>
              <a:t>, P., and C. </a:t>
            </a:r>
            <a:r>
              <a:rPr lang="en-US" sz="2000" dirty="0" err="1" smtClean="0"/>
              <a:t>Corre</a:t>
            </a:r>
            <a:r>
              <a:rPr lang="en-US" sz="2000" dirty="0" smtClean="0"/>
              <a:t>. </a:t>
            </a:r>
            <a:r>
              <a:rPr lang="en-US" sz="2000" i="1" dirty="0" smtClean="0"/>
              <a:t>Production of </a:t>
            </a:r>
            <a:r>
              <a:rPr lang="en-US" sz="2000" i="1" dirty="0" err="1" smtClean="0"/>
              <a:t>Propionic</a:t>
            </a:r>
            <a:r>
              <a:rPr lang="en-US" sz="2000" i="1" dirty="0" smtClean="0"/>
              <a:t> Acid</a:t>
            </a:r>
            <a:r>
              <a:rPr lang="en-US" sz="2000" dirty="0" smtClean="0"/>
              <a:t>. 1995. Print.</a:t>
            </a:r>
          </a:p>
          <a:p>
            <a:r>
              <a:rPr lang="en-US" sz="2000" dirty="0" err="1" smtClean="0"/>
              <a:t>Perlack</a:t>
            </a:r>
            <a:r>
              <a:rPr lang="en-US" sz="2000" dirty="0" smtClean="0"/>
              <a:t>, Robert D., Lynn L. Wright, Robin L. Graham, Bryce J. Stokes, and Donald C. </a:t>
            </a:r>
            <a:r>
              <a:rPr lang="en-US" sz="2000" dirty="0" err="1" smtClean="0"/>
              <a:t>Erbach</a:t>
            </a:r>
            <a:r>
              <a:rPr lang="en-US" sz="2000" dirty="0" smtClean="0"/>
              <a:t>. </a:t>
            </a:r>
            <a:r>
              <a:rPr lang="en-US" sz="2000" i="1" dirty="0" smtClean="0"/>
              <a:t>Biomass as a Feedstock for a </a:t>
            </a:r>
            <a:r>
              <a:rPr lang="en-US" sz="2000" i="1" dirty="0" err="1" smtClean="0"/>
              <a:t>Bioenergy</a:t>
            </a:r>
            <a:r>
              <a:rPr lang="en-US" sz="2000" i="1" dirty="0" smtClean="0"/>
              <a:t> and </a:t>
            </a:r>
            <a:r>
              <a:rPr lang="en-US" sz="2000" i="1" dirty="0" err="1" smtClean="0"/>
              <a:t>Bioproducts</a:t>
            </a:r>
            <a:r>
              <a:rPr lang="en-US" sz="2000" i="1" dirty="0" smtClean="0"/>
              <a:t> Industry: The Technical Feasibility of a Billion-Ton Annual Supply</a:t>
            </a:r>
            <a:r>
              <a:rPr lang="en-US" sz="2000" dirty="0" smtClean="0"/>
              <a:t>. Print.</a:t>
            </a:r>
          </a:p>
          <a:p>
            <a:r>
              <a:rPr lang="en-US" sz="2000" dirty="0" smtClean="0"/>
              <a:t>"</a:t>
            </a:r>
            <a:r>
              <a:rPr lang="en-US" sz="2000" dirty="0" err="1" smtClean="0"/>
              <a:t>Propanoic</a:t>
            </a:r>
            <a:r>
              <a:rPr lang="en-US" sz="2000" dirty="0" smtClean="0"/>
              <a:t> Acid." </a:t>
            </a:r>
            <a:r>
              <a:rPr lang="en-US" sz="2000" i="1" dirty="0" smtClean="0"/>
              <a:t>Wikipedia, the Free Encyclopedia</a:t>
            </a:r>
            <a:r>
              <a:rPr lang="en-US" sz="2000" dirty="0" smtClean="0"/>
              <a:t>. Web. 22 Jan. 2011. &lt;http://en.wikipedia.org/wiki/Propanoic_acid&gt;.</a:t>
            </a:r>
          </a:p>
          <a:p>
            <a:r>
              <a:rPr lang="en-US" sz="2000" dirty="0" smtClean="0"/>
              <a:t>Registration Review Document for </a:t>
            </a:r>
            <a:r>
              <a:rPr lang="en-US" sz="2000" dirty="0" err="1" smtClean="0"/>
              <a:t>Propionic</a:t>
            </a:r>
            <a:r>
              <a:rPr lang="en-US" sz="2000" dirty="0" smtClean="0"/>
              <a:t> Acid and Salts. Mar. 2008. Print.</a:t>
            </a:r>
          </a:p>
          <a:p>
            <a:r>
              <a:rPr lang="en-US" sz="2000" dirty="0" smtClean="0"/>
              <a:t>Spivey, James J., </a:t>
            </a:r>
            <a:r>
              <a:rPr lang="en-US" sz="2000" dirty="0" err="1" smtClean="0"/>
              <a:t>Makarand</a:t>
            </a:r>
            <a:r>
              <a:rPr lang="en-US" sz="2000" dirty="0" smtClean="0"/>
              <a:t> R. </a:t>
            </a:r>
            <a:r>
              <a:rPr lang="en-US" sz="2000" dirty="0" err="1" smtClean="0"/>
              <a:t>Gogate</a:t>
            </a:r>
            <a:r>
              <a:rPr lang="en-US" sz="2000" dirty="0" smtClean="0"/>
              <a:t>, Ben W. Jang, Eric D. </a:t>
            </a:r>
            <a:r>
              <a:rPr lang="en-US" sz="2000" dirty="0" err="1" smtClean="0"/>
              <a:t>Middlemas</a:t>
            </a:r>
            <a:r>
              <a:rPr lang="en-US" sz="2000" dirty="0" smtClean="0"/>
              <a:t>, Joseph R. </a:t>
            </a:r>
            <a:r>
              <a:rPr lang="en-US" sz="2000" dirty="0" err="1" smtClean="0"/>
              <a:t>Zoeller</a:t>
            </a:r>
            <a:r>
              <a:rPr lang="en-US" sz="2000" dirty="0" smtClean="0"/>
              <a:t>, Gerald N. </a:t>
            </a:r>
            <a:r>
              <a:rPr lang="en-US" sz="2000" dirty="0" err="1" smtClean="0"/>
              <a:t>Choi</a:t>
            </a:r>
            <a:r>
              <a:rPr lang="en-US" sz="2000" dirty="0" smtClean="0"/>
              <a:t>, and Samuel S. Tam. </a:t>
            </a:r>
            <a:r>
              <a:rPr lang="en-US" sz="2000" i="1" dirty="0" smtClean="0"/>
              <a:t>Synthesis of </a:t>
            </a:r>
            <a:r>
              <a:rPr lang="en-US" sz="2000" i="1" dirty="0" err="1" smtClean="0"/>
              <a:t>Acrylates</a:t>
            </a:r>
            <a:r>
              <a:rPr lang="en-US" sz="2000" i="1" dirty="0" smtClean="0"/>
              <a:t> and </a:t>
            </a:r>
            <a:r>
              <a:rPr lang="en-US" sz="2000" i="1" dirty="0" err="1" smtClean="0"/>
              <a:t>Methacrylates</a:t>
            </a:r>
            <a:r>
              <a:rPr lang="en-US" sz="2000" i="1" dirty="0" smtClean="0"/>
              <a:t> from Coal-Derived </a:t>
            </a:r>
            <a:r>
              <a:rPr lang="en-US" sz="2000" i="1" dirty="0" err="1" smtClean="0"/>
              <a:t>Syngas</a:t>
            </a:r>
            <a:r>
              <a:rPr lang="en-US" sz="2000" dirty="0" smtClean="0"/>
              <a:t>. 1997. Print.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5839526-CD60-4C5E-815D-1872496BD361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References Pt. 2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http://www.engineeringtoolbox.com/air-compressor-types-d_441.html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5839526-CD60-4C5E-815D-1872496BD361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1447800"/>
            <a:ext cx="8229600" cy="2133600"/>
          </a:xfrm>
        </p:spPr>
        <p:txBody>
          <a:bodyPr>
            <a:normAutofit/>
          </a:bodyPr>
          <a:lstStyle/>
          <a:p>
            <a:pPr algn="ctr"/>
            <a:r>
              <a:rPr lang="en-US" sz="9600" dirty="0" smtClean="0"/>
              <a:t>QUESTIONS</a:t>
            </a:r>
            <a:endParaRPr lang="en-US" sz="9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5839526-CD60-4C5E-815D-1872496BD361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Flowsheeting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5839526-CD60-4C5E-815D-1872496BD361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algn="ctr"/>
            <a:r>
              <a:rPr lang="en-US" dirty="0" err="1" smtClean="0"/>
              <a:t>Flowsheet</a:t>
            </a:r>
            <a:r>
              <a:rPr lang="en-US" dirty="0" smtClean="0"/>
              <a:t> (Left Side)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5839526-CD60-4C5E-815D-1872496BD361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algn="ctr"/>
            <a:r>
              <a:rPr lang="en-US" dirty="0" err="1" smtClean="0"/>
              <a:t>Flowsheet</a:t>
            </a:r>
            <a:r>
              <a:rPr lang="en-US" dirty="0" smtClean="0"/>
              <a:t> (Center)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5839526-CD60-4C5E-815D-1872496BD361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algn="ctr"/>
            <a:r>
              <a:rPr lang="en-US" dirty="0" err="1" smtClean="0"/>
              <a:t>Flowsheet</a:t>
            </a:r>
            <a:r>
              <a:rPr lang="en-US" dirty="0" smtClean="0"/>
              <a:t> (Right Side)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5839526-CD60-4C5E-815D-1872496BD361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085088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Energy Sinks/Sources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5839526-CD60-4C5E-815D-1872496BD361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In=Out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83786421"/>
              </p:ext>
            </p:extLst>
          </p:nvPr>
        </p:nvGraphicFramePr>
        <p:xfrm>
          <a:off x="457200" y="1600200"/>
          <a:ext cx="82296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Mass/</a:t>
                      </a:r>
                      <a:r>
                        <a:rPr lang="en-US" baseline="0" smtClean="0"/>
                        <a:t> Year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Out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Mass/year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2.5E7 lb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Propionic</a:t>
                      </a:r>
                      <a:r>
                        <a:rPr lang="en-US" baseline="0" dirty="0" smtClean="0"/>
                        <a:t> Acid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ym typeface="Wingdings" pitchFamily="2" charset="2"/>
                        </a:rPr>
                        <a:t>6.64E7 lb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</a:t>
                      </a:r>
                      <a:r>
                        <a:rPr lang="en-US" baseline="-25000" dirty="0" smtClean="0"/>
                        <a:t>2</a:t>
                      </a:r>
                      <a:endParaRPr 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1.9 E6 lb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Ethane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r>
                        <a:rPr lang="en-US" baseline="-25000" dirty="0" smtClean="0"/>
                        <a:t>2</a:t>
                      </a:r>
                      <a:r>
                        <a:rPr lang="en-US" dirty="0" smtClean="0"/>
                        <a:t>H</a:t>
                      </a:r>
                      <a:r>
                        <a:rPr lang="en-US" baseline="-25000" dirty="0" smtClean="0"/>
                        <a:t>4</a:t>
                      </a:r>
                      <a:endParaRPr 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2.5</a:t>
                      </a:r>
                      <a:r>
                        <a:rPr lang="en-US" baseline="0" dirty="0" smtClean="0"/>
                        <a:t> E7 lb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</a:t>
                      </a:r>
                      <a:r>
                        <a:rPr lang="en-US" baseline="-25000" dirty="0" smtClean="0"/>
                        <a:t>2</a:t>
                      </a:r>
                      <a:endParaRPr 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7.2E6</a:t>
                      </a:r>
                      <a:r>
                        <a:rPr lang="en-US" baseline="0" dirty="0" smtClean="0"/>
                        <a:t> lb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9526-CD60-4C5E-815D-1872496BD361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Design Basis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Production of:</a:t>
            </a:r>
          </a:p>
          <a:p>
            <a:pPr lvl="1"/>
            <a:r>
              <a:rPr lang="en-US" dirty="0" err="1" smtClean="0"/>
              <a:t>Propionic</a:t>
            </a:r>
            <a:r>
              <a:rPr lang="en-US" dirty="0" smtClean="0"/>
              <a:t> Acid</a:t>
            </a:r>
          </a:p>
          <a:p>
            <a:pPr lvl="1"/>
            <a:r>
              <a:rPr lang="en-US" dirty="0" smtClean="0"/>
              <a:t>33,000 ton/year</a:t>
            </a:r>
          </a:p>
          <a:p>
            <a:pPr lvl="1"/>
            <a:r>
              <a:rPr lang="en-US" dirty="0" smtClean="0"/>
              <a:t>Using </a:t>
            </a:r>
            <a:r>
              <a:rPr lang="en-US" dirty="0" err="1" smtClean="0"/>
              <a:t>syngas</a:t>
            </a:r>
            <a:endParaRPr lang="en-US" dirty="0" smtClean="0"/>
          </a:p>
          <a:p>
            <a:r>
              <a:rPr lang="en-US" dirty="0" smtClean="0"/>
              <a:t>Synthesized from </a:t>
            </a:r>
          </a:p>
          <a:p>
            <a:pPr lvl="2"/>
            <a:r>
              <a:rPr lang="en-US" dirty="0" err="1" smtClean="0"/>
              <a:t>Syngas</a:t>
            </a:r>
            <a:r>
              <a:rPr lang="en-US" dirty="0" smtClean="0"/>
              <a:t> (1:1 ratio of CO &amp; H</a:t>
            </a:r>
            <a:r>
              <a:rPr lang="en-US" baseline="-25000" dirty="0" smtClean="0"/>
              <a:t>2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Ethylene</a:t>
            </a:r>
          </a:p>
          <a:p>
            <a:pPr lvl="2"/>
            <a:r>
              <a:rPr lang="en-US" dirty="0" smtClean="0"/>
              <a:t>Oxygen</a:t>
            </a:r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5839526-CD60-4C5E-815D-1872496BD36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Chemical Information Analysis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Reaction  Mechanism</a:t>
            </a:r>
          </a:p>
          <a:p>
            <a:pPr lvl="1"/>
            <a:r>
              <a:rPr lang="en-US" dirty="0" err="1" smtClean="0"/>
              <a:t>Syngas</a:t>
            </a:r>
            <a:r>
              <a:rPr lang="en-US" dirty="0" smtClean="0"/>
              <a:t> feed with Ethylene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Propionaldehyde</a:t>
            </a:r>
            <a:endParaRPr lang="en-US" dirty="0" smtClean="0">
              <a:sym typeface="Wingdings" pitchFamily="2" charset="2"/>
            </a:endParaRPr>
          </a:p>
          <a:p>
            <a:pPr lvl="2">
              <a:buNone/>
            </a:pPr>
            <a:r>
              <a:rPr lang="en-US" dirty="0" smtClean="0">
                <a:sym typeface="Wingdings" pitchFamily="2" charset="2"/>
              </a:rPr>
              <a:t>Catalyst: Rhodium</a:t>
            </a:r>
          </a:p>
          <a:p>
            <a:pPr lvl="2">
              <a:buNone/>
            </a:pPr>
            <a:r>
              <a:rPr lang="en-US" dirty="0" smtClean="0">
                <a:sym typeface="Wingdings" pitchFamily="2" charset="2"/>
              </a:rPr>
              <a:t>(1) CO + H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 +C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H</a:t>
            </a:r>
            <a:r>
              <a:rPr lang="en-US" baseline="-25000" dirty="0" smtClean="0">
                <a:sym typeface="Wingdings" pitchFamily="2" charset="2"/>
              </a:rPr>
              <a:t>4</a:t>
            </a:r>
            <a:r>
              <a:rPr lang="en-US" dirty="0" smtClean="0">
                <a:sym typeface="Wingdings" pitchFamily="2" charset="2"/>
              </a:rPr>
              <a:t>  CH</a:t>
            </a:r>
            <a:r>
              <a:rPr lang="en-US" baseline="-25000" dirty="0" smtClean="0">
                <a:sym typeface="Wingdings" pitchFamily="2" charset="2"/>
              </a:rPr>
              <a:t>3</a:t>
            </a:r>
            <a:r>
              <a:rPr lang="en-US" dirty="0" smtClean="0">
                <a:sym typeface="Wingdings" pitchFamily="2" charset="2"/>
              </a:rPr>
              <a:t>CH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CHO</a:t>
            </a:r>
          </a:p>
          <a:p>
            <a:pPr lvl="1"/>
            <a:r>
              <a:rPr lang="en-US" dirty="0" err="1" smtClean="0">
                <a:sym typeface="Wingdings" pitchFamily="2" charset="2"/>
              </a:rPr>
              <a:t>Aldehyde</a:t>
            </a:r>
            <a:r>
              <a:rPr lang="en-US" dirty="0" smtClean="0">
                <a:sym typeface="Wingdings" pitchFamily="2" charset="2"/>
              </a:rPr>
              <a:t> oxidation  Propionic Acid</a:t>
            </a:r>
          </a:p>
          <a:p>
            <a:pPr lvl="2">
              <a:buNone/>
            </a:pPr>
            <a:r>
              <a:rPr lang="en-US" dirty="0" smtClean="0">
                <a:sym typeface="Wingdings" pitchFamily="2" charset="2"/>
              </a:rPr>
              <a:t>Catalyst: Cobalt Ion</a:t>
            </a:r>
          </a:p>
          <a:p>
            <a:pPr lvl="2">
              <a:buNone/>
            </a:pPr>
            <a:r>
              <a:rPr lang="en-US" dirty="0" smtClean="0">
                <a:sym typeface="Wingdings" pitchFamily="2" charset="2"/>
              </a:rPr>
              <a:t>(2) CH</a:t>
            </a:r>
            <a:r>
              <a:rPr lang="en-US" baseline="-25000" dirty="0" smtClean="0">
                <a:sym typeface="Wingdings" pitchFamily="2" charset="2"/>
              </a:rPr>
              <a:t>3</a:t>
            </a:r>
            <a:r>
              <a:rPr lang="en-US" dirty="0" smtClean="0">
                <a:sym typeface="Wingdings" pitchFamily="2" charset="2"/>
              </a:rPr>
              <a:t>CH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CHO + ½ O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  CH</a:t>
            </a:r>
            <a:r>
              <a:rPr lang="en-US" baseline="-25000" dirty="0" smtClean="0">
                <a:sym typeface="Wingdings" pitchFamily="2" charset="2"/>
              </a:rPr>
              <a:t>3</a:t>
            </a:r>
            <a:r>
              <a:rPr lang="en-US" dirty="0" smtClean="0">
                <a:sym typeface="Wingdings" pitchFamily="2" charset="2"/>
              </a:rPr>
              <a:t>CH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COOH</a:t>
            </a:r>
          </a:p>
          <a:p>
            <a:r>
              <a:rPr lang="en-US" dirty="0" smtClean="0">
                <a:sym typeface="Wingdings" pitchFamily="2" charset="2"/>
              </a:rPr>
              <a:t>In = Out (per year)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6.64E7 lb (CO+H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+C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H</a:t>
            </a:r>
            <a:r>
              <a:rPr lang="en-US" baseline="-25000" dirty="0" smtClean="0">
                <a:sym typeface="Wingdings" pitchFamily="2" charset="2"/>
              </a:rPr>
              <a:t>4</a:t>
            </a:r>
            <a:r>
              <a:rPr lang="en-US" dirty="0" smtClean="0">
                <a:sym typeface="Wingdings" pitchFamily="2" charset="2"/>
              </a:rPr>
              <a:t>+O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)= 6.64E7 lb Product</a:t>
            </a:r>
          </a:p>
          <a:p>
            <a:pPr lvl="2">
              <a:buNone/>
            </a:pPr>
            <a:endParaRPr lang="en-US" dirty="0" smtClean="0">
              <a:sym typeface="Wingdings" pitchFamily="2" charset="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5839526-CD60-4C5E-815D-1872496BD361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Increasing demand</a:t>
            </a:r>
          </a:p>
          <a:p>
            <a:r>
              <a:rPr lang="en-US" dirty="0" smtClean="0"/>
              <a:t>Increasing price (price already high)</a:t>
            </a:r>
          </a:p>
          <a:p>
            <a:r>
              <a:rPr lang="en-US" dirty="0" smtClean="0"/>
              <a:t>Easy to synthesize</a:t>
            </a:r>
          </a:p>
          <a:p>
            <a:r>
              <a:rPr lang="en-US" dirty="0" smtClean="0"/>
              <a:t>Wide variety of uses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9526-CD60-4C5E-815D-1872496BD36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Uses of Propionic Acid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defTabSz="3762375">
              <a:buFont typeface="Arial" pitchFamily="34" charset="0"/>
              <a:buChar char="•"/>
            </a:pPr>
            <a:r>
              <a:rPr lang="en-US" sz="2700" dirty="0"/>
              <a:t>Mold inhibitor for various animal feed </a:t>
            </a:r>
          </a:p>
          <a:p>
            <a:pPr defTabSz="3762375">
              <a:buFont typeface="Arial" pitchFamily="34" charset="0"/>
              <a:buChar char="•"/>
            </a:pPr>
            <a:r>
              <a:rPr lang="en-US" sz="2700" dirty="0"/>
              <a:t>Preservative in cheeses and baked goods to prevent mold</a:t>
            </a:r>
          </a:p>
          <a:p>
            <a:pPr defTabSz="3762375">
              <a:buFont typeface="Arial" pitchFamily="34" charset="0"/>
              <a:buChar char="•"/>
            </a:pPr>
            <a:r>
              <a:rPr lang="en-US" sz="2700" dirty="0"/>
              <a:t>Precursor in many industrial processes </a:t>
            </a:r>
          </a:p>
          <a:p>
            <a:pPr lvl="1" defTabSz="3762375">
              <a:buFont typeface="Arial" pitchFamily="34" charset="0"/>
              <a:buChar char="•"/>
            </a:pPr>
            <a:r>
              <a:rPr lang="en-US" sz="2700" dirty="0"/>
              <a:t>Pharmaceuticals</a:t>
            </a:r>
          </a:p>
          <a:p>
            <a:pPr lvl="1" defTabSz="3762375">
              <a:buFont typeface="Arial" pitchFamily="34" charset="0"/>
              <a:buChar char="•"/>
            </a:pPr>
            <a:r>
              <a:rPr lang="en-US" sz="2700" dirty="0"/>
              <a:t>Plastics </a:t>
            </a:r>
          </a:p>
          <a:p>
            <a:pPr lvl="1" defTabSz="3762375">
              <a:buFont typeface="Arial" pitchFamily="34" charset="0"/>
              <a:buChar char="•"/>
            </a:pPr>
            <a:r>
              <a:rPr lang="en-US" sz="2700" dirty="0"/>
              <a:t>Plasticizers</a:t>
            </a:r>
          </a:p>
          <a:p>
            <a:pPr lvl="1" defTabSz="3762375">
              <a:buFont typeface="Arial" pitchFamily="34" charset="0"/>
              <a:buChar char="•"/>
            </a:pPr>
            <a:r>
              <a:rPr lang="en-US" sz="2700" dirty="0"/>
              <a:t>Textile and rubber auxiliaries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9526-CD60-4C5E-815D-1872496BD361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Block Flow Diagram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5839526-CD60-4C5E-815D-1872496BD361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11434"/>
            <a:ext cx="8229600" cy="450349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 Flow Diagram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9526-CD60-4C5E-815D-1872496BD361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 Flow Diagram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9526-CD60-4C5E-815D-1872496BD361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elcome">
  <a:themeElements>
    <a:clrScheme name="Welcome">
      <a:dk1>
        <a:sysClr val="windowText" lastClr="000000"/>
      </a:dk1>
      <a:lt1>
        <a:sysClr val="window" lastClr="FFFFFF"/>
      </a:lt1>
      <a:dk2>
        <a:srgbClr val="00272B"/>
      </a:dk2>
      <a:lt2>
        <a:srgbClr val="F7F7FF"/>
      </a:lt2>
      <a:accent1>
        <a:srgbClr val="006AED"/>
      </a:accent1>
      <a:accent2>
        <a:srgbClr val="0087BF"/>
      </a:accent2>
      <a:accent3>
        <a:srgbClr val="5D974B"/>
      </a:accent3>
      <a:accent4>
        <a:srgbClr val="9DBB3F"/>
      </a:accent4>
      <a:accent5>
        <a:srgbClr val="C77CC7"/>
      </a:accent5>
      <a:accent6>
        <a:srgbClr val="996699"/>
      </a:accent6>
      <a:hlink>
        <a:srgbClr val="E78707"/>
      </a:hlink>
      <a:folHlink>
        <a:srgbClr val="C618BA"/>
      </a:folHlink>
    </a:clrScheme>
    <a:fontScheme name="Welcome">
      <a:majorFont>
        <a:latin typeface="Book Antiqua"/>
        <a:ea typeface=""/>
        <a:cs typeface=""/>
        <a:font script="Jpan" typeface="ＭＳ Ｐゴシック"/>
        <a:font script="Hang" typeface="돋움"/>
        <a:font script="Hans" typeface="华文中宋"/>
        <a:font script="Hant" typeface="微軟正黑體"/>
        <a:font script="Arab" typeface="Times New  Roman"/>
        <a:font script="Hebr" typeface="Times New 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 Cherokee"/>
        <a:font script="Yiii" typeface="Microsoft Yi  Baiti"/>
        <a:font script="Tibt" typeface="Microsoft  Himalaya"/>
        <a:font script="Thaa" typeface="MV Boli"/>
        <a:font script="Deva" typeface="Mangal"/>
        <a:font script="Telu" typeface="Gautami"/>
        <a:font script="Taml" typeface="Latha"/>
        <a:font script="Syrc" typeface="Estrangelo  Edessa"/>
        <a:font script="Orya" typeface="Kalinga"/>
        <a:font script="Mlym" typeface="Kartika"/>
        <a:font script="Laoo" typeface="DokChampa"/>
        <a:font script="Sinh" typeface="Iskoola Pota"/>
        <a:font script="Mong" typeface="Mongolian  Baiti"/>
        <a:font script="Viet" typeface="Times New  Roman"/>
        <a:font script="Uigh" typeface="Microsoft  Uighur"/>
      </a:majorFont>
      <a:minorFont>
        <a:latin typeface="Cambria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 Roman"/>
        <a:font script="Hebr" typeface="Times New 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 Cherokee"/>
        <a:font script="Yiii" typeface="Microsoft Yi  Baiti"/>
        <a:font script="Tibt" typeface="Microsoft  Himalaya"/>
        <a:font script="Thaa" typeface="MV Boli"/>
        <a:font script="Deva" typeface="Mangal"/>
        <a:font script="Telu" typeface="Gautami"/>
        <a:font script="Taml" typeface="Latha"/>
        <a:font script="Syrc" typeface="Estrangelo  Edessa"/>
        <a:font script="Orya" typeface="Kalinga"/>
        <a:font script="Mlym" typeface="Kartika"/>
        <a:font script="Laoo" typeface="DokChampa"/>
        <a:font script="Sinh" typeface="Iskoola Pota"/>
        <a:font script="Mong" typeface="Mongolian  Baiti"/>
        <a:font script="Viet" typeface="Times New  Roman"/>
        <a:font script="Uigh" typeface="Microsoft  Uighur"/>
      </a:minorFont>
    </a:fontScheme>
    <a:fmtScheme name="Welcome">
      <a:fillStyleLst>
        <a:solidFill>
          <a:schemeClr val="phClr">
            <a:tint val="100000"/>
            <a:shade val="100000"/>
            <a:hueMod val="100000"/>
            <a:satMod val="150000"/>
          </a:schemeClr>
        </a:solidFill>
        <a:gradFill rotWithShape="1">
          <a:gsLst>
            <a:gs pos="0">
              <a:schemeClr val="phClr">
                <a:tint val="10000"/>
                <a:shade val="100000"/>
                <a:hueMod val="100000"/>
                <a:satMod val="1000000"/>
              </a:schemeClr>
            </a:gs>
            <a:gs pos="100000">
              <a:schemeClr val="phClr">
                <a:tint val="100000"/>
                <a:shade val="100000"/>
                <a:hueMod val="100000"/>
                <a:satMod val="300000"/>
              </a:schemeClr>
            </a:gs>
          </a:gsLst>
          <a:lin ang="16200000" scaled="1"/>
        </a:gradFill>
        <a:gradFill flip="none" rotWithShape="1">
          <a:gsLst>
            <a:gs pos="0">
              <a:schemeClr val="phClr">
                <a:tint val="70000"/>
              </a:schemeClr>
            </a:gs>
            <a:gs pos="30000">
              <a:schemeClr val="phClr">
                <a:tint val="90000"/>
              </a:schemeClr>
            </a:gs>
            <a:gs pos="88000">
              <a:schemeClr val="phClr">
                <a:shade val="30000"/>
              </a:schemeClr>
            </a:gs>
            <a:gs pos="100000">
              <a:schemeClr val="phClr">
                <a:shade val="20000"/>
              </a:schemeClr>
            </a:gs>
          </a:gsLst>
          <a:lin ang="5400000" scaled="1"/>
          <a:tileRect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</a:effectStyle>
        <a:effectStyle>
          <a:effectLst>
            <a:outerShdw blurRad="39000" dist="25400" dir="5400000">
              <a:srgbClr val="000000">
                <a:alpha val="40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prstMaterial="powder">
            <a:bevelT w="152400"/>
            <a:contourClr>
              <a:schemeClr val="phClr"/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30000"/>
                <a:hueMod val="100000"/>
              </a:schemeClr>
            </a:gs>
            <a:gs pos="20000">
              <a:schemeClr val="phClr">
                <a:tint val="100000"/>
                <a:shade val="100000"/>
                <a:hueMod val="100000"/>
              </a:schemeClr>
            </a:gs>
            <a:gs pos="100000">
              <a:schemeClr val="phClr">
                <a:tint val="90000"/>
                <a:shade val="100000"/>
                <a:hueMod val="100000"/>
                <a:satMod val="16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30000"/>
                <a:hueMod val="100000"/>
                <a:satMod val="1600000"/>
              </a:schemeClr>
            </a:gs>
            <a:gs pos="20000">
              <a:schemeClr val="phClr">
                <a:tint val="100000"/>
                <a:shade val="100000"/>
                <a:hueMod val="100000"/>
                <a:satMod val="500000"/>
              </a:schemeClr>
            </a:gs>
            <a:gs pos="100000">
              <a:schemeClr val="phClr">
                <a:tint val="90000"/>
                <a:shade val="100000"/>
                <a:hueMod val="100000"/>
                <a:satMod val="160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Welcome</Template>
  <TotalTime>8733</TotalTime>
  <Words>675</Words>
  <Application>Microsoft Office PowerPoint</Application>
  <PresentationFormat>On-screen Show (4:3)</PresentationFormat>
  <Paragraphs>203</Paragraphs>
  <Slides>28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Welcome</vt:lpstr>
      <vt:lpstr>Synthesis of Propionic acid from Syngas</vt:lpstr>
      <vt:lpstr>Presentation Layout</vt:lpstr>
      <vt:lpstr>Design Basis</vt:lpstr>
      <vt:lpstr>Chemical Information Analysis</vt:lpstr>
      <vt:lpstr>Motivation</vt:lpstr>
      <vt:lpstr>Uses of Propionic Acid</vt:lpstr>
      <vt:lpstr>Block Flow Diagram</vt:lpstr>
      <vt:lpstr>Process Flow Diagram</vt:lpstr>
      <vt:lpstr>Process Flow Diagram</vt:lpstr>
      <vt:lpstr>Plant Layout</vt:lpstr>
      <vt:lpstr>Plant Layout</vt:lpstr>
      <vt:lpstr>Process Floor Plan</vt:lpstr>
      <vt:lpstr>Process Floor Plan</vt:lpstr>
      <vt:lpstr>3-D</vt:lpstr>
      <vt:lpstr>Economics</vt:lpstr>
      <vt:lpstr>Competing Processes</vt:lpstr>
      <vt:lpstr>Competing Processes Pt. 2</vt:lpstr>
      <vt:lpstr>Reccomendations</vt:lpstr>
      <vt:lpstr>Contact Information</vt:lpstr>
      <vt:lpstr>References</vt:lpstr>
      <vt:lpstr>References Pt. 2</vt:lpstr>
      <vt:lpstr>QUESTIONS</vt:lpstr>
      <vt:lpstr>Flowsheeting</vt:lpstr>
      <vt:lpstr>Flowsheet (Left Side)</vt:lpstr>
      <vt:lpstr>Flowsheet (Center)</vt:lpstr>
      <vt:lpstr>Flowsheet (Right Side)</vt:lpstr>
      <vt:lpstr>Energy Sinks/Sources</vt:lpstr>
      <vt:lpstr>In=Out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Title</dc:title>
  <dc:creator>Kevin Thompson</dc:creator>
  <cp:lastModifiedBy>Kevin Thompson</cp:lastModifiedBy>
  <cp:revision>642</cp:revision>
  <dcterms:created xsi:type="dcterms:W3CDTF">2011-01-17T19:27:17Z</dcterms:created>
  <dcterms:modified xsi:type="dcterms:W3CDTF">2011-04-24T16:15:44Z</dcterms:modified>
</cp:coreProperties>
</file>